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722" y="-3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29/04/2020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420888" y="251520"/>
            <a:ext cx="424847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LA REPRODUCTION CHEZ LE CERF</a:t>
            </a:r>
            <a:endParaRPr lang="fr-FR" b="1" dirty="0"/>
          </a:p>
        </p:txBody>
      </p:sp>
      <p:sp>
        <p:nvSpPr>
          <p:cNvPr id="8" name="Ellipse 7"/>
          <p:cNvSpPr/>
          <p:nvPr/>
        </p:nvSpPr>
        <p:spPr>
          <a:xfrm>
            <a:off x="188640" y="251520"/>
            <a:ext cx="2088232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dirty="0" smtClean="0"/>
              <a:t>Attributs :</a:t>
            </a:r>
          </a:p>
          <a:p>
            <a:r>
              <a:rPr lang="fr-FR" sz="1200" dirty="0" smtClean="0"/>
              <a:t>Animal possédant un squelette</a:t>
            </a:r>
          </a:p>
          <a:p>
            <a:r>
              <a:rPr lang="fr-FR" sz="1200" dirty="0" smtClean="0"/>
              <a:t>interne osseux, des poils et des</a:t>
            </a:r>
          </a:p>
          <a:p>
            <a:r>
              <a:rPr lang="fr-FR" sz="1200" dirty="0" smtClean="0"/>
              <a:t>mamelles</a:t>
            </a:r>
            <a:endParaRPr lang="fr-FR" sz="1200" dirty="0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 rot="-1124395">
            <a:off x="1835150" y="5094288"/>
            <a:ext cx="2208213" cy="747712"/>
          </a:xfrm>
          <a:custGeom>
            <a:avLst/>
            <a:gdLst>
              <a:gd name="T0" fmla="*/ 1103760 w 6133"/>
              <a:gd name="T1" fmla="*/ 0 h 2077"/>
              <a:gd name="T2" fmla="*/ 0 w 6133"/>
              <a:gd name="T3" fmla="*/ 373680 h 2077"/>
              <a:gd name="T4" fmla="*/ 1103760 w 6133"/>
              <a:gd name="T5" fmla="*/ 747359 h 2077"/>
              <a:gd name="T6" fmla="*/ 2207520 w 6133"/>
              <a:gd name="T7" fmla="*/ 373680 h 2077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6133"/>
              <a:gd name="T13" fmla="*/ 0 h 2077"/>
              <a:gd name="T14" fmla="*/ 6133 w 6133"/>
              <a:gd name="T15" fmla="*/ 2077 h 207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33" h="2077">
                <a:moveTo>
                  <a:pt x="0" y="0"/>
                </a:moveTo>
              </a:path>
            </a:pathLst>
          </a:custGeom>
          <a:noFill/>
          <a:ln w="12700">
            <a:solidFill>
              <a:srgbClr val="000000"/>
            </a:solidFill>
            <a:miter lim="800000"/>
            <a:headEnd/>
            <a:tailEnd type="arrow" w="med" len="med"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 rot="4341000">
            <a:off x="5496719" y="3174207"/>
            <a:ext cx="1555750" cy="735012"/>
          </a:xfrm>
          <a:custGeom>
            <a:avLst/>
            <a:gdLst>
              <a:gd name="T0" fmla="*/ 777600 w 4321"/>
              <a:gd name="T1" fmla="*/ 0 h 2041"/>
              <a:gd name="T2" fmla="*/ 0 w 4321"/>
              <a:gd name="T3" fmla="*/ 367200 h 2041"/>
              <a:gd name="T4" fmla="*/ 777600 w 4321"/>
              <a:gd name="T5" fmla="*/ 734400 h 2041"/>
              <a:gd name="T6" fmla="*/ 1555199 w 4321"/>
              <a:gd name="T7" fmla="*/ 367200 h 2041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4321"/>
              <a:gd name="T13" fmla="*/ 0 h 2041"/>
              <a:gd name="T14" fmla="*/ 4321 w 4321"/>
              <a:gd name="T15" fmla="*/ 2041 h 20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1" h="2041">
                <a:moveTo>
                  <a:pt x="0" y="0"/>
                </a:moveTo>
              </a:path>
            </a:pathLst>
          </a:custGeom>
          <a:noFill/>
          <a:ln w="12700">
            <a:solidFill>
              <a:srgbClr val="000000"/>
            </a:solidFill>
            <a:miter lim="800000"/>
            <a:headEnd/>
            <a:tailEnd type="arrow" w="med" len="med"/>
          </a:ln>
        </p:spPr>
        <p:txBody>
          <a:bodyPr rot="10800000" vert="eaVert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0" y="91440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/>
            </a:r>
            <a:br>
              <a:rPr kumimoji="0" lang="fr-FR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</a:br>
            <a:endParaRPr kumimoji="0" lang="fr-FR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0" y="91440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0" y="137160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/>
            </a:r>
            <a:br>
              <a:rPr kumimoji="0" lang="fr-FR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</a:br>
            <a:endParaRPr kumimoji="0" lang="fr-FR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0" y="137160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7" name="Rectangle 39"/>
          <p:cNvSpPr>
            <a:spLocks noChangeArrowheads="1"/>
          </p:cNvSpPr>
          <p:nvPr/>
        </p:nvSpPr>
        <p:spPr bwMode="auto">
          <a:xfrm>
            <a:off x="0" y="137160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/>
            </a:r>
            <a:br>
              <a:rPr kumimoji="0" lang="fr-FR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</a:br>
            <a:endParaRPr kumimoji="0" lang="fr-FR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3" name="Rectangle 45"/>
          <p:cNvSpPr>
            <a:spLocks noChangeArrowheads="1"/>
          </p:cNvSpPr>
          <p:nvPr/>
        </p:nvSpPr>
        <p:spPr bwMode="auto">
          <a:xfrm>
            <a:off x="0" y="182880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/>
            </a:r>
            <a:br>
              <a:rPr kumimoji="0" lang="fr-FR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</a:br>
            <a:endParaRPr kumimoji="0" lang="fr-FR" altLang="zh-CN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4" name="Rectangle 46"/>
          <p:cNvSpPr>
            <a:spLocks noChangeArrowheads="1"/>
          </p:cNvSpPr>
          <p:nvPr/>
        </p:nvSpPr>
        <p:spPr bwMode="auto">
          <a:xfrm>
            <a:off x="0" y="182880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/>
            </a:r>
            <a:br>
              <a:rPr kumimoji="0" lang="fr-FR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</a:br>
            <a:endParaRPr kumimoji="0" lang="fr-FR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8" name="Rectangle 50"/>
          <p:cNvSpPr>
            <a:spLocks noChangeArrowheads="1"/>
          </p:cNvSpPr>
          <p:nvPr/>
        </p:nvSpPr>
        <p:spPr bwMode="auto">
          <a:xfrm>
            <a:off x="0" y="182880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99" name="Picture 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64" y="1691680"/>
            <a:ext cx="1836738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0" name="Picture 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4525" y="1259632"/>
            <a:ext cx="3673475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1" name="Picture 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672" y="4788024"/>
            <a:ext cx="2664297" cy="1654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2" name="Picture 5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7072" y="4788024"/>
            <a:ext cx="2572649" cy="1965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3" name="Picture 5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7072" y="6876256"/>
            <a:ext cx="2408238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Rectangle 73"/>
          <p:cNvSpPr/>
          <p:nvPr/>
        </p:nvSpPr>
        <p:spPr>
          <a:xfrm>
            <a:off x="2420888" y="1115616"/>
            <a:ext cx="1944216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fr-FR" sz="1000" dirty="0" smtClean="0"/>
              <a:t>En automne, à la tombée de la</a:t>
            </a:r>
          </a:p>
          <a:p>
            <a:r>
              <a:rPr lang="fr-FR" sz="1000" dirty="0" smtClean="0"/>
              <a:t>nuit, des meuglements rauques</a:t>
            </a:r>
          </a:p>
          <a:p>
            <a:r>
              <a:rPr lang="fr-FR" sz="1000" dirty="0" smtClean="0"/>
              <a:t>retentissent dans toute la forêt: c'est le brame du cerf. Les cerfs attirent ainsi les biches, et, ils s'accouplent.</a:t>
            </a:r>
            <a:endParaRPr lang="fr-FR" sz="1000" dirty="0"/>
          </a:p>
        </p:txBody>
      </p:sp>
      <p:sp>
        <p:nvSpPr>
          <p:cNvPr id="75" name="Rectangle 74"/>
          <p:cNvSpPr/>
          <p:nvPr/>
        </p:nvSpPr>
        <p:spPr>
          <a:xfrm>
            <a:off x="188640" y="3491880"/>
            <a:ext cx="2880320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fr-FR" sz="1000" dirty="0" smtClean="0"/>
              <a:t>Lors de l'accouplement, le mâle dépose des</a:t>
            </a:r>
          </a:p>
          <a:p>
            <a:r>
              <a:rPr lang="fr-FR" sz="1000" dirty="0" smtClean="0"/>
              <a:t>millions de cellules reproductrices mâles dans les voies génitale de la femelle.</a:t>
            </a:r>
          </a:p>
          <a:p>
            <a:r>
              <a:rPr lang="fr-FR" sz="1000" dirty="0" smtClean="0"/>
              <a:t>Ces derniers remontent dans l'appareil génital femelle, et, rencontrent les cellules reproductrices femelles (1 à 2).</a:t>
            </a:r>
            <a:endParaRPr lang="fr-FR" sz="1000" dirty="0"/>
          </a:p>
        </p:txBody>
      </p:sp>
      <p:sp>
        <p:nvSpPr>
          <p:cNvPr id="76" name="Rectangle 75"/>
          <p:cNvSpPr/>
          <p:nvPr/>
        </p:nvSpPr>
        <p:spPr>
          <a:xfrm>
            <a:off x="188640" y="6588224"/>
            <a:ext cx="3672408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fr-FR" sz="1200" dirty="0" smtClean="0"/>
              <a:t>La fécondation, union d'une cellule reproductrice mâle et d'une cellule reproductrice femelle, a lieu dans les trompes.</a:t>
            </a:r>
          </a:p>
          <a:p>
            <a:r>
              <a:rPr lang="fr-FR" sz="1200" dirty="0" smtClean="0"/>
              <a:t>Elle aboutira à la formation d'une cellule –œuf qui se développera dans l'utérus de la femelle.</a:t>
            </a:r>
            <a:endParaRPr lang="fr-FR" sz="1200" dirty="0"/>
          </a:p>
        </p:txBody>
      </p:sp>
      <p:cxnSp>
        <p:nvCxnSpPr>
          <p:cNvPr id="78" name="Connecteur droit avec flèche 77"/>
          <p:cNvCxnSpPr/>
          <p:nvPr/>
        </p:nvCxnSpPr>
        <p:spPr>
          <a:xfrm flipH="1">
            <a:off x="1988840" y="3923928"/>
            <a:ext cx="1224136" cy="13681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 flipH="1">
            <a:off x="3140968" y="3635896"/>
            <a:ext cx="1008112" cy="3600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/>
          <p:cNvSpPr txBox="1"/>
          <p:nvPr/>
        </p:nvSpPr>
        <p:spPr>
          <a:xfrm>
            <a:off x="2924944" y="5940152"/>
            <a:ext cx="108012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Lieu de fécondation</a:t>
            </a:r>
            <a:endParaRPr lang="fr-FR" sz="1200" b="1" dirty="0">
              <a:solidFill>
                <a:srgbClr val="FF0000"/>
              </a:solidFill>
            </a:endParaRPr>
          </a:p>
        </p:txBody>
      </p:sp>
      <p:cxnSp>
        <p:nvCxnSpPr>
          <p:cNvPr id="84" name="Connecteur droit avec flèche 83"/>
          <p:cNvCxnSpPr/>
          <p:nvPr/>
        </p:nvCxnSpPr>
        <p:spPr>
          <a:xfrm>
            <a:off x="2348880" y="5868144"/>
            <a:ext cx="57606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84"/>
          <p:cNvCxnSpPr/>
          <p:nvPr/>
        </p:nvCxnSpPr>
        <p:spPr>
          <a:xfrm flipV="1">
            <a:off x="4005064" y="5724128"/>
            <a:ext cx="432048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404664" y="8172400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dirty="0" smtClean="0"/>
              <a:t>Les biches mettront bas, vers le mois de mai, après une gestation de 8 mois à un faon . Il sera allaité par la mère.</a:t>
            </a:r>
            <a:endParaRPr lang="fr-FR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166</Words>
  <Application>Microsoft Office PowerPoint</Application>
  <PresentationFormat>Affichage à l'écran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Martine Peyronnet</dc:creator>
  <cp:lastModifiedBy>Martine</cp:lastModifiedBy>
  <cp:revision>17</cp:revision>
  <dcterms:created xsi:type="dcterms:W3CDTF">2016-08-22T22:25:25Z</dcterms:created>
  <dcterms:modified xsi:type="dcterms:W3CDTF">2020-04-29T17:01:45Z</dcterms:modified>
</cp:coreProperties>
</file>